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64D52DA-9961-FBAD-BDD4-CF2C83B878FC}" name="Jasmine Campos" initials="JC" userId="S::jcampos@jlbpartners.com::43c1196e-de3e-4073-85e8-170e61fb0d2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2308" autoAdjust="0"/>
  </p:normalViewPr>
  <p:slideViewPr>
    <p:cSldViewPr snapToGrid="0">
      <p:cViewPr varScale="1">
        <p:scale>
          <a:sx n="58" d="100"/>
          <a:sy n="58" d="100"/>
        </p:scale>
        <p:origin x="912"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8/10/relationships/authors" Targe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06DD0-958F-42EA-83CC-C897B143FF8D}" type="datetimeFigureOut">
              <a:rPr lang="en-US" smtClean="0"/>
              <a:t>3/29/2024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BCEF03-A9E9-49E0-8568-CFCF0B305577}" type="slidenum">
              <a:rPr lang="en-US" smtClean="0"/>
              <a:t>‹#›</a:t>
            </a:fld>
            <a:endParaRPr lang="en-US"/>
          </a:p>
        </p:txBody>
      </p:sp>
    </p:spTree>
    <p:extLst>
      <p:ext uri="{BB962C8B-B14F-4D97-AF65-F5344CB8AC3E}">
        <p14:creationId xmlns:p14="http://schemas.microsoft.com/office/powerpoint/2010/main" val="11289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Aptos" panose="020B0004020202020204" pitchFamily="34" charset="0"/>
              </a:rPr>
              <a:t>Presenting this data was made possible by the contributions of three team members: Jasmine C. Jillian K. </a:t>
            </a:r>
            <a:r>
              <a:rPr lang="en-US" sz="1800" kern="100" dirty="0" err="1">
                <a:effectLst/>
                <a:latin typeface="Times New Roman" panose="02020603050405020304" pitchFamily="18" charset="0"/>
                <a:ea typeface="Aptos" panose="020B0004020202020204" pitchFamily="34" charset="0"/>
              </a:rPr>
              <a:t>Neetha</a:t>
            </a:r>
            <a:r>
              <a:rPr lang="en-US" sz="1800" kern="100" dirty="0">
                <a:effectLst/>
                <a:latin typeface="Times New Roman" panose="02020603050405020304" pitchFamily="18" charset="0"/>
                <a:ea typeface="Aptos" panose="020B0004020202020204" pitchFamily="34" charset="0"/>
              </a:rPr>
              <a:t> HR.  Teaming up together allowed us to bring strong data analysis skills paired with high artistic value. The years 2020 onward were a time when humanity were seeking connection. When the world was still and we had the ability to connect with ourselves, music became a go to for the connectedness humanity was seeking. Streaming platforms became more useful which allowed the collection of data that we will be interpreting today. Observing the Spotify charts from the year 2020-2023 Team Puddin In The Work found that the key and mode of music produced, streamed, and played correlated to the human connectedness we were all seeking. </a:t>
            </a:r>
          </a:p>
          <a:p>
            <a:endParaRPr lang="en-US" dirty="0"/>
          </a:p>
        </p:txBody>
      </p:sp>
      <p:sp>
        <p:nvSpPr>
          <p:cNvPr id="4" name="Slide Number Placeholder 3"/>
          <p:cNvSpPr>
            <a:spLocks noGrp="1"/>
          </p:cNvSpPr>
          <p:nvPr>
            <p:ph type="sldNum" sz="quarter" idx="5"/>
          </p:nvPr>
        </p:nvSpPr>
        <p:spPr/>
        <p:txBody>
          <a:bodyPr/>
          <a:lstStyle/>
          <a:p>
            <a:fld id="{9FBCEF03-A9E9-49E0-8568-CFCF0B305577}" type="slidenum">
              <a:rPr lang="en-US" smtClean="0"/>
              <a:t>1</a:t>
            </a:fld>
            <a:endParaRPr lang="en-US"/>
          </a:p>
        </p:txBody>
      </p:sp>
    </p:spTree>
    <p:extLst>
      <p:ext uri="{BB962C8B-B14F-4D97-AF65-F5344CB8AC3E}">
        <p14:creationId xmlns:p14="http://schemas.microsoft.com/office/powerpoint/2010/main" val="2087524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BCEF03-A9E9-49E0-8568-CFCF0B305577}" type="slidenum">
              <a:rPr lang="en-US" smtClean="0"/>
              <a:t>2</a:t>
            </a:fld>
            <a:endParaRPr lang="en-US"/>
          </a:p>
        </p:txBody>
      </p:sp>
    </p:spTree>
    <p:extLst>
      <p:ext uri="{BB962C8B-B14F-4D97-AF65-F5344CB8AC3E}">
        <p14:creationId xmlns:p14="http://schemas.microsoft.com/office/powerpoint/2010/main" val="45492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1A6E6-075E-4828-AF88-09BD0A7425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3800DB-487B-4E23-AC0B-90C9ED4E10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4DF5B1-3694-42A9-866E-9F1FF6CF0C01}"/>
              </a:ext>
            </a:extLst>
          </p:cNvPr>
          <p:cNvSpPr>
            <a:spLocks noGrp="1"/>
          </p:cNvSpPr>
          <p:nvPr>
            <p:ph type="dt" sz="half" idx="10"/>
          </p:nvPr>
        </p:nvSpPr>
        <p:spPr/>
        <p:txBody>
          <a:bodyPr/>
          <a:lstStyle/>
          <a:p>
            <a:fld id="{EED1C14C-A143-42F5-B247-D0E800131009}" type="datetimeFigureOut">
              <a:rPr lang="en-US" smtClean="0"/>
              <a:t>3/29/2024</a:t>
            </a:fld>
            <a:endParaRPr lang="en-US"/>
          </a:p>
        </p:txBody>
      </p:sp>
      <p:sp>
        <p:nvSpPr>
          <p:cNvPr id="5" name="Footer Placeholder 4">
            <a:extLst>
              <a:ext uri="{FF2B5EF4-FFF2-40B4-BE49-F238E27FC236}">
                <a16:creationId xmlns:a16="http://schemas.microsoft.com/office/drawing/2014/main" id="{54718E67-8162-4BE0-9B01-22B89A120A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568B9D-A8C9-40C5-85B0-14F435F39C81}"/>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896738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536FE-B6CA-4D45-A719-6B51F3FF6D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B9388C-63B0-4DA8-97D0-BEEDCF401CA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9BDB0-2A2B-43AC-965A-A9E7E7F741CD}"/>
              </a:ext>
            </a:extLst>
          </p:cNvPr>
          <p:cNvSpPr>
            <a:spLocks noGrp="1"/>
          </p:cNvSpPr>
          <p:nvPr>
            <p:ph type="dt" sz="half" idx="10"/>
          </p:nvPr>
        </p:nvSpPr>
        <p:spPr/>
        <p:txBody>
          <a:bodyPr/>
          <a:lstStyle/>
          <a:p>
            <a:fld id="{EED1C14C-A143-42F5-B247-D0E800131009}" type="datetimeFigureOut">
              <a:rPr lang="en-US" smtClean="0"/>
              <a:t>3/29/2024</a:t>
            </a:fld>
            <a:endParaRPr lang="en-US"/>
          </a:p>
        </p:txBody>
      </p:sp>
      <p:sp>
        <p:nvSpPr>
          <p:cNvPr id="5" name="Footer Placeholder 4">
            <a:extLst>
              <a:ext uri="{FF2B5EF4-FFF2-40B4-BE49-F238E27FC236}">
                <a16:creationId xmlns:a16="http://schemas.microsoft.com/office/drawing/2014/main" id="{B67DA7C3-2A5B-4BED-A540-9136486CC5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5888E8-31D6-4E51-9228-0D6066FED55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471160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D010CA-6776-433E-8E25-97899E0828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391E6E-3CF5-4535-B37E-E30058EA284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6ADEE3-AAA7-4846-8EC6-84B1537C1D74}"/>
              </a:ext>
            </a:extLst>
          </p:cNvPr>
          <p:cNvSpPr>
            <a:spLocks noGrp="1"/>
          </p:cNvSpPr>
          <p:nvPr>
            <p:ph type="dt" sz="half" idx="10"/>
          </p:nvPr>
        </p:nvSpPr>
        <p:spPr/>
        <p:txBody>
          <a:bodyPr/>
          <a:lstStyle/>
          <a:p>
            <a:fld id="{EED1C14C-A143-42F5-B247-D0E800131009}" type="datetimeFigureOut">
              <a:rPr lang="en-US" smtClean="0"/>
              <a:t>3/29/2024</a:t>
            </a:fld>
            <a:endParaRPr lang="en-US"/>
          </a:p>
        </p:txBody>
      </p:sp>
      <p:sp>
        <p:nvSpPr>
          <p:cNvPr id="5" name="Footer Placeholder 4">
            <a:extLst>
              <a:ext uri="{FF2B5EF4-FFF2-40B4-BE49-F238E27FC236}">
                <a16:creationId xmlns:a16="http://schemas.microsoft.com/office/drawing/2014/main" id="{001DABD6-6E60-4895-89B1-3604A484D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A4D314-6D1C-4A42-A445-B77646B2B29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195526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4D5D7-9AEB-44F2-8A04-0694BE1520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CE933F-693D-4770-8DC4-A5A086AC8AC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A7849A-1CE6-4F5C-95D7-EA8DA5EE5551}"/>
              </a:ext>
            </a:extLst>
          </p:cNvPr>
          <p:cNvSpPr>
            <a:spLocks noGrp="1"/>
          </p:cNvSpPr>
          <p:nvPr>
            <p:ph type="dt" sz="half" idx="10"/>
          </p:nvPr>
        </p:nvSpPr>
        <p:spPr/>
        <p:txBody>
          <a:bodyPr/>
          <a:lstStyle/>
          <a:p>
            <a:fld id="{EED1C14C-A143-42F5-B247-D0E800131009}" type="datetimeFigureOut">
              <a:rPr lang="en-US" smtClean="0"/>
              <a:t>3/29/2024</a:t>
            </a:fld>
            <a:endParaRPr lang="en-US"/>
          </a:p>
        </p:txBody>
      </p:sp>
      <p:sp>
        <p:nvSpPr>
          <p:cNvPr id="5" name="Footer Placeholder 4">
            <a:extLst>
              <a:ext uri="{FF2B5EF4-FFF2-40B4-BE49-F238E27FC236}">
                <a16:creationId xmlns:a16="http://schemas.microsoft.com/office/drawing/2014/main" id="{39FE1FD0-B95E-4CF6-9A27-0F91F96DA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6123BE-5891-49D6-A758-867A98F38D77}"/>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359722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85FC7-1BEA-438E-A0A7-88FF551122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BD5F5C0-417B-4A28-8AE9-A79AC74A62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4BC6257-C490-4059-9E97-16E46673C65A}"/>
              </a:ext>
            </a:extLst>
          </p:cNvPr>
          <p:cNvSpPr>
            <a:spLocks noGrp="1"/>
          </p:cNvSpPr>
          <p:nvPr>
            <p:ph type="dt" sz="half" idx="10"/>
          </p:nvPr>
        </p:nvSpPr>
        <p:spPr/>
        <p:txBody>
          <a:bodyPr/>
          <a:lstStyle/>
          <a:p>
            <a:fld id="{EED1C14C-A143-42F5-B247-D0E800131009}" type="datetimeFigureOut">
              <a:rPr lang="en-US" smtClean="0"/>
              <a:t>3/29/2024</a:t>
            </a:fld>
            <a:endParaRPr lang="en-US"/>
          </a:p>
        </p:txBody>
      </p:sp>
      <p:sp>
        <p:nvSpPr>
          <p:cNvPr id="5" name="Footer Placeholder 4">
            <a:extLst>
              <a:ext uri="{FF2B5EF4-FFF2-40B4-BE49-F238E27FC236}">
                <a16:creationId xmlns:a16="http://schemas.microsoft.com/office/drawing/2014/main" id="{7A4051CD-74EC-43C1-9F21-D33BD297FC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C95141-29DC-41BA-BE25-E899055F317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694532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4FC21-AE04-4050-80E6-D9DCA4B50C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885F7E-EF45-48F7-9E54-C6806D0E963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24501F-6ED5-4112-B037-D3E9F8CF2C8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61E48C-176E-4E60-8CB3-5425169963CD}"/>
              </a:ext>
            </a:extLst>
          </p:cNvPr>
          <p:cNvSpPr>
            <a:spLocks noGrp="1"/>
          </p:cNvSpPr>
          <p:nvPr>
            <p:ph type="dt" sz="half" idx="10"/>
          </p:nvPr>
        </p:nvSpPr>
        <p:spPr/>
        <p:txBody>
          <a:bodyPr/>
          <a:lstStyle/>
          <a:p>
            <a:fld id="{EED1C14C-A143-42F5-B247-D0E800131009}" type="datetimeFigureOut">
              <a:rPr lang="en-US" smtClean="0"/>
              <a:t>3/29/2024</a:t>
            </a:fld>
            <a:endParaRPr lang="en-US"/>
          </a:p>
        </p:txBody>
      </p:sp>
      <p:sp>
        <p:nvSpPr>
          <p:cNvPr id="6" name="Footer Placeholder 5">
            <a:extLst>
              <a:ext uri="{FF2B5EF4-FFF2-40B4-BE49-F238E27FC236}">
                <a16:creationId xmlns:a16="http://schemas.microsoft.com/office/drawing/2014/main" id="{5852202B-C929-4B39-AF47-D17C38F868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EEEBF3-930A-4A23-810D-C1880E7A6D29}"/>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723384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48E08-A828-430D-B8A6-7302E570AD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FF5402-465C-4E68-BF7E-BFE1177B55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69B917D-5EC9-44FC-B8A7-9ADF4ADC4FA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DCF5D4-E55C-42FF-A7E5-2466DE35B8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7579A7F-77F4-4169-8D51-21234419984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735923-3BB5-4F33-8E76-56665E95B55A}"/>
              </a:ext>
            </a:extLst>
          </p:cNvPr>
          <p:cNvSpPr>
            <a:spLocks noGrp="1"/>
          </p:cNvSpPr>
          <p:nvPr>
            <p:ph type="dt" sz="half" idx="10"/>
          </p:nvPr>
        </p:nvSpPr>
        <p:spPr/>
        <p:txBody>
          <a:bodyPr/>
          <a:lstStyle/>
          <a:p>
            <a:fld id="{EED1C14C-A143-42F5-B247-D0E800131009}" type="datetimeFigureOut">
              <a:rPr lang="en-US" smtClean="0"/>
              <a:t>3/29/2024</a:t>
            </a:fld>
            <a:endParaRPr lang="en-US"/>
          </a:p>
        </p:txBody>
      </p:sp>
      <p:sp>
        <p:nvSpPr>
          <p:cNvPr id="8" name="Footer Placeholder 7">
            <a:extLst>
              <a:ext uri="{FF2B5EF4-FFF2-40B4-BE49-F238E27FC236}">
                <a16:creationId xmlns:a16="http://schemas.microsoft.com/office/drawing/2014/main" id="{FA43FC79-7089-4373-88DC-12501E7820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E0BEB1-B009-47B7-B159-DE05E615E710}"/>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41972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5FFCC-78CC-4E9D-A277-8230F27334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4CEFE7-D923-48C1-B2FE-8110829C69E3}"/>
              </a:ext>
            </a:extLst>
          </p:cNvPr>
          <p:cNvSpPr>
            <a:spLocks noGrp="1"/>
          </p:cNvSpPr>
          <p:nvPr>
            <p:ph type="dt" sz="half" idx="10"/>
          </p:nvPr>
        </p:nvSpPr>
        <p:spPr/>
        <p:txBody>
          <a:bodyPr/>
          <a:lstStyle/>
          <a:p>
            <a:fld id="{EED1C14C-A143-42F5-B247-D0E800131009}" type="datetimeFigureOut">
              <a:rPr lang="en-US" smtClean="0"/>
              <a:t>3/29/2024</a:t>
            </a:fld>
            <a:endParaRPr lang="en-US"/>
          </a:p>
        </p:txBody>
      </p:sp>
      <p:sp>
        <p:nvSpPr>
          <p:cNvPr id="4" name="Footer Placeholder 3">
            <a:extLst>
              <a:ext uri="{FF2B5EF4-FFF2-40B4-BE49-F238E27FC236}">
                <a16:creationId xmlns:a16="http://schemas.microsoft.com/office/drawing/2014/main" id="{A68F91C9-7841-4F7B-8F24-B5FF45B5B3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896739-CF17-4867-A5ED-317AD19F5A3B}"/>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953114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8942B-5ECF-4556-91C2-496E4C52EF8A}"/>
              </a:ext>
            </a:extLst>
          </p:cNvPr>
          <p:cNvSpPr>
            <a:spLocks noGrp="1"/>
          </p:cNvSpPr>
          <p:nvPr>
            <p:ph type="dt" sz="half" idx="10"/>
          </p:nvPr>
        </p:nvSpPr>
        <p:spPr/>
        <p:txBody>
          <a:bodyPr/>
          <a:lstStyle/>
          <a:p>
            <a:fld id="{EED1C14C-A143-42F5-B247-D0E800131009}" type="datetimeFigureOut">
              <a:rPr lang="en-US" smtClean="0"/>
              <a:t>3/29/2024</a:t>
            </a:fld>
            <a:endParaRPr lang="en-US"/>
          </a:p>
        </p:txBody>
      </p:sp>
      <p:sp>
        <p:nvSpPr>
          <p:cNvPr id="3" name="Footer Placeholder 2">
            <a:extLst>
              <a:ext uri="{FF2B5EF4-FFF2-40B4-BE49-F238E27FC236}">
                <a16:creationId xmlns:a16="http://schemas.microsoft.com/office/drawing/2014/main" id="{3E1589EF-E9AD-45F7-BFBE-6F8AD35703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18E0FA-5424-403C-8462-1B7C301C65D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246240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27A56-C315-441C-9002-DFD599AED2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F57D9A-8037-4B31-951B-4675ADA693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63141B-5121-4179-B3F6-5295691222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A60C32E-3427-4696-A55A-56886EA24AEB}"/>
              </a:ext>
            </a:extLst>
          </p:cNvPr>
          <p:cNvSpPr>
            <a:spLocks noGrp="1"/>
          </p:cNvSpPr>
          <p:nvPr>
            <p:ph type="dt" sz="half" idx="10"/>
          </p:nvPr>
        </p:nvSpPr>
        <p:spPr/>
        <p:txBody>
          <a:bodyPr/>
          <a:lstStyle/>
          <a:p>
            <a:fld id="{EED1C14C-A143-42F5-B247-D0E800131009}" type="datetimeFigureOut">
              <a:rPr lang="en-US" smtClean="0"/>
              <a:t>3/29/2024</a:t>
            </a:fld>
            <a:endParaRPr lang="en-US"/>
          </a:p>
        </p:txBody>
      </p:sp>
      <p:sp>
        <p:nvSpPr>
          <p:cNvPr id="6" name="Footer Placeholder 5">
            <a:extLst>
              <a:ext uri="{FF2B5EF4-FFF2-40B4-BE49-F238E27FC236}">
                <a16:creationId xmlns:a16="http://schemas.microsoft.com/office/drawing/2014/main" id="{7DDFE526-7D20-4EC0-9624-E779812957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AA82D7-E462-4060-85D6-85CF5554015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830305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E919B-BF68-4590-8CA9-A51BAC0F75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4BC1AA-5C68-47DC-BBF0-1E309865E5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81A636-7F9C-43EC-B2F2-6FB3323CB7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D19410E-A050-4AA2-BC89-EF52EB1C34F6}"/>
              </a:ext>
            </a:extLst>
          </p:cNvPr>
          <p:cNvSpPr>
            <a:spLocks noGrp="1"/>
          </p:cNvSpPr>
          <p:nvPr>
            <p:ph type="dt" sz="half" idx="10"/>
          </p:nvPr>
        </p:nvSpPr>
        <p:spPr/>
        <p:txBody>
          <a:bodyPr/>
          <a:lstStyle/>
          <a:p>
            <a:fld id="{EED1C14C-A143-42F5-B247-D0E800131009}" type="datetimeFigureOut">
              <a:rPr lang="en-US" smtClean="0"/>
              <a:t>3/29/2024</a:t>
            </a:fld>
            <a:endParaRPr lang="en-US"/>
          </a:p>
        </p:txBody>
      </p:sp>
      <p:sp>
        <p:nvSpPr>
          <p:cNvPr id="6" name="Footer Placeholder 5">
            <a:extLst>
              <a:ext uri="{FF2B5EF4-FFF2-40B4-BE49-F238E27FC236}">
                <a16:creationId xmlns:a16="http://schemas.microsoft.com/office/drawing/2014/main" id="{B0C23AB0-18A5-4589-926D-C00F68CFEA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54EE52-EECA-4C6E-83E9-6382044D356C}"/>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609688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3F6010-77C4-45FE-968C-712199A585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9B1B2C-5D5F-46D9-92F5-ECDF2816A1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334894-C6F5-46F1-BAA2-AFEA88E681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D1C14C-A143-42F5-B247-D0E800131009}" type="datetimeFigureOut">
              <a:rPr lang="en-US" smtClean="0"/>
              <a:t>3/29/2024</a:t>
            </a:fld>
            <a:endParaRPr lang="en-US"/>
          </a:p>
        </p:txBody>
      </p:sp>
      <p:sp>
        <p:nvSpPr>
          <p:cNvPr id="5" name="Footer Placeholder 4">
            <a:extLst>
              <a:ext uri="{FF2B5EF4-FFF2-40B4-BE49-F238E27FC236}">
                <a16:creationId xmlns:a16="http://schemas.microsoft.com/office/drawing/2014/main" id="{975B1C84-4663-4022-BBEA-7667FEBCF3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72820DA-1F3A-421F-A770-A6347089E3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03D32D-F1BC-4E9C-97E1-36CFF5B22341}" type="slidenum">
              <a:rPr lang="en-US" smtClean="0"/>
              <a:t>‹#›</a:t>
            </a:fld>
            <a:endParaRPr lang="en-US"/>
          </a:p>
        </p:txBody>
      </p:sp>
    </p:spTree>
    <p:extLst>
      <p:ext uri="{BB962C8B-B14F-4D97-AF65-F5344CB8AC3E}">
        <p14:creationId xmlns:p14="http://schemas.microsoft.com/office/powerpoint/2010/main" val="19048520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png"/><Relationship Id="rId5" Type="http://schemas.openxmlformats.org/officeDocument/2006/relationships/hyperlink" Target="https://public.tableau.com/views/SpotifyVisualizationsJillian/KeyModebyStreamsAveragePositivityRating2020-2023" TargetMode="Externa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6DDA8CE9-E0A6-4FF2-823D-D0860760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1195564-33B9-434B-9641-764F5905A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39" name="Group 38">
            <a:extLst>
              <a:ext uri="{FF2B5EF4-FFF2-40B4-BE49-F238E27FC236}">
                <a16:creationId xmlns:a16="http://schemas.microsoft.com/office/drawing/2014/main" id="{1D18C537-E336-47C4-836B-C342A230F8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1"/>
            <a:ext cx="4262009" cy="2602764"/>
            <a:chOff x="6867015" y="-1"/>
            <a:chExt cx="5324985" cy="3251912"/>
          </a:xfrm>
          <a:solidFill>
            <a:schemeClr val="accent5">
              <a:alpha val="5000"/>
            </a:schemeClr>
          </a:solidFill>
        </p:grpSpPr>
        <p:sp>
          <p:nvSpPr>
            <p:cNvPr id="24" name="Freeform: Shape 23">
              <a:extLst>
                <a:ext uri="{FF2B5EF4-FFF2-40B4-BE49-F238E27FC236}">
                  <a16:creationId xmlns:a16="http://schemas.microsoft.com/office/drawing/2014/main" id="{481F97D2-9A0D-4CA5-B9AF-27B558BCF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6678A47C-892D-47C9-A5D8-F8860B1B0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D9E8FDFA-59ED-4D6F-BA20-10CDF8436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E958D9A5-8003-4D92-8C05-787C630F7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5A1259D8-0C3A-4069-A22F-537BBBB61A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60995" y="62352"/>
            <a:ext cx="6028697" cy="6795648"/>
            <a:chOff x="6160995" y="62352"/>
            <a:chExt cx="6028697" cy="6795648"/>
          </a:xfrm>
        </p:grpSpPr>
        <p:sp>
          <p:nvSpPr>
            <p:cNvPr id="30" name="Freeform: Shape 29">
              <a:extLst>
                <a:ext uri="{FF2B5EF4-FFF2-40B4-BE49-F238E27FC236}">
                  <a16:creationId xmlns:a16="http://schemas.microsoft.com/office/drawing/2014/main" id="{D90700B4-CEB5-450F-9EA7-95E355B50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82080" y="81632"/>
              <a:ext cx="6007612" cy="6776368"/>
            </a:xfrm>
            <a:custGeom>
              <a:avLst/>
              <a:gdLst>
                <a:gd name="connsiteX0" fmla="*/ 4493599 w 6007612"/>
                <a:gd name="connsiteY0" fmla="*/ 0 h 6797829"/>
                <a:gd name="connsiteX1" fmla="*/ 5981837 w 6007612"/>
                <a:gd name="connsiteY1" fmla="*/ 314220 h 6797829"/>
                <a:gd name="connsiteX2" fmla="*/ 6007612 w 6007612"/>
                <a:gd name="connsiteY2" fmla="*/ 327088 h 6797829"/>
                <a:gd name="connsiteX3" fmla="*/ 6007612 w 6007612"/>
                <a:gd name="connsiteY3" fmla="*/ 1316637 h 6797829"/>
                <a:gd name="connsiteX4" fmla="*/ 5852405 w 6007612"/>
                <a:gd name="connsiteY4" fmla="*/ 1209899 h 6797829"/>
                <a:gd name="connsiteX5" fmla="*/ 5622498 w 6007612"/>
                <a:gd name="connsiteY5" fmla="*/ 1086619 h 6797829"/>
                <a:gd name="connsiteX6" fmla="*/ 4493032 w 6007612"/>
                <a:gd name="connsiteY6" fmla="*/ 851533 h 6797829"/>
                <a:gd name="connsiteX7" fmla="*/ 3155579 w 6007612"/>
                <a:gd name="connsiteY7" fmla="*/ 1108326 h 6797829"/>
                <a:gd name="connsiteX8" fmla="*/ 1963832 w 6007612"/>
                <a:gd name="connsiteY8" fmla="*/ 1817700 h 6797829"/>
                <a:gd name="connsiteX9" fmla="*/ 1144646 w 6007612"/>
                <a:gd name="connsiteY9" fmla="*/ 2832814 h 6797829"/>
                <a:gd name="connsiteX10" fmla="*/ 851249 w 6007612"/>
                <a:gd name="connsiteY10" fmla="*/ 3998599 h 6797829"/>
                <a:gd name="connsiteX11" fmla="*/ 1336319 w 6007612"/>
                <a:gd name="connsiteY11" fmla="*/ 5057837 h 6797829"/>
                <a:gd name="connsiteX12" fmla="*/ 1597084 w 6007612"/>
                <a:gd name="connsiteY12" fmla="*/ 5424583 h 6797829"/>
                <a:gd name="connsiteX13" fmla="*/ 2591910 w 6007612"/>
                <a:gd name="connsiteY13" fmla="*/ 6440122 h 6797829"/>
                <a:gd name="connsiteX14" fmla="*/ 3899854 w 6007612"/>
                <a:gd name="connsiteY14" fmla="*/ 6780621 h 6797829"/>
                <a:gd name="connsiteX15" fmla="*/ 4741172 w 6007612"/>
                <a:gd name="connsiteY15" fmla="*/ 6563979 h 6797829"/>
                <a:gd name="connsiteX16" fmla="*/ 5649171 w 6007612"/>
                <a:gd name="connsiteY16" fmla="*/ 5938452 h 6797829"/>
                <a:gd name="connsiteX17" fmla="*/ 5873475 w 6007612"/>
                <a:gd name="connsiteY17" fmla="*/ 5764656 h 6797829"/>
                <a:gd name="connsiteX18" fmla="*/ 6007612 w 6007612"/>
                <a:gd name="connsiteY18" fmla="*/ 5660343 h 6797829"/>
                <a:gd name="connsiteX19" fmla="*/ 6007612 w 6007612"/>
                <a:gd name="connsiteY19" fmla="*/ 6737454 h 6797829"/>
                <a:gd name="connsiteX20" fmla="*/ 5929386 w 6007612"/>
                <a:gd name="connsiteY20" fmla="*/ 6797829 h 6797829"/>
                <a:gd name="connsiteX21" fmla="*/ 1656512 w 6007612"/>
                <a:gd name="connsiteY21" fmla="*/ 6797829 h 6797829"/>
                <a:gd name="connsiteX22" fmla="*/ 1630254 w 6007612"/>
                <a:gd name="connsiteY22" fmla="*/ 6775222 h 6797829"/>
                <a:gd name="connsiteX23" fmla="*/ 892250 w 6007612"/>
                <a:gd name="connsiteY23" fmla="*/ 5902700 h 6797829"/>
                <a:gd name="connsiteX24" fmla="*/ 0 w 6007612"/>
                <a:gd name="connsiteY24" fmla="*/ 3998599 h 6797829"/>
                <a:gd name="connsiteX25" fmla="*/ 4493032 w 6007612"/>
                <a:gd name="connsiteY25"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07612" h="6797829">
                  <a:moveTo>
                    <a:pt x="4493599" y="0"/>
                  </a:moveTo>
                  <a:cubicBezTo>
                    <a:pt x="5048011" y="0"/>
                    <a:pt x="5546284" y="111886"/>
                    <a:pt x="5981837" y="314220"/>
                  </a:cubicBezTo>
                  <a:lnTo>
                    <a:pt x="6007612" y="327088"/>
                  </a:lnTo>
                  <a:lnTo>
                    <a:pt x="6007612" y="1316637"/>
                  </a:lnTo>
                  <a:lnTo>
                    <a:pt x="5852405" y="1209899"/>
                  </a:lnTo>
                  <a:cubicBezTo>
                    <a:pt x="5778266" y="1164709"/>
                    <a:pt x="5701526" y="1123535"/>
                    <a:pt x="5622498" y="1086619"/>
                  </a:cubicBezTo>
                  <a:cubicBezTo>
                    <a:pt x="5286822" y="930699"/>
                    <a:pt x="4906882" y="851533"/>
                    <a:pt x="4493032" y="851533"/>
                  </a:cubicBezTo>
                  <a:cubicBezTo>
                    <a:pt x="4056201" y="851533"/>
                    <a:pt x="3593263" y="940631"/>
                    <a:pt x="3155579" y="1108326"/>
                  </a:cubicBezTo>
                  <a:cubicBezTo>
                    <a:pt x="2721215" y="1275979"/>
                    <a:pt x="2318305" y="1515819"/>
                    <a:pt x="1963832" y="1817700"/>
                  </a:cubicBezTo>
                  <a:cubicBezTo>
                    <a:pt x="1617657" y="2114360"/>
                    <a:pt x="1334332" y="2465358"/>
                    <a:pt x="1144646" y="2832814"/>
                  </a:cubicBezTo>
                  <a:cubicBezTo>
                    <a:pt x="950561" y="3210060"/>
                    <a:pt x="851249" y="3602202"/>
                    <a:pt x="851249" y="3998599"/>
                  </a:cubicBezTo>
                  <a:cubicBezTo>
                    <a:pt x="851249" y="4377547"/>
                    <a:pt x="999792" y="4597311"/>
                    <a:pt x="1336319" y="5057837"/>
                  </a:cubicBezTo>
                  <a:cubicBezTo>
                    <a:pt x="1420450" y="5173181"/>
                    <a:pt x="1507419" y="5292497"/>
                    <a:pt x="1597084" y="5424583"/>
                  </a:cubicBezTo>
                  <a:cubicBezTo>
                    <a:pt x="1914175" y="5891917"/>
                    <a:pt x="2239493" y="6224189"/>
                    <a:pt x="2591910" y="6440122"/>
                  </a:cubicBezTo>
                  <a:cubicBezTo>
                    <a:pt x="2965467" y="6669393"/>
                    <a:pt x="3393219" y="6780621"/>
                    <a:pt x="3899854" y="6780621"/>
                  </a:cubicBezTo>
                  <a:cubicBezTo>
                    <a:pt x="4187861" y="6780621"/>
                    <a:pt x="4454583" y="6711812"/>
                    <a:pt x="4741172" y="6563979"/>
                  </a:cubicBezTo>
                  <a:cubicBezTo>
                    <a:pt x="5034852" y="6412173"/>
                    <a:pt x="5326263" y="6190848"/>
                    <a:pt x="5649171" y="5938452"/>
                  </a:cubicBezTo>
                  <a:cubicBezTo>
                    <a:pt x="5724931" y="5879291"/>
                    <a:pt x="5800409" y="5821406"/>
                    <a:pt x="5873475" y="5764656"/>
                  </a:cubicBezTo>
                  <a:lnTo>
                    <a:pt x="6007612" y="5660343"/>
                  </a:lnTo>
                  <a:lnTo>
                    <a:pt x="6007612" y="6737454"/>
                  </a:lnTo>
                  <a:lnTo>
                    <a:pt x="5929386"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0582300F-F646-4FC3-94FC-0582F4B5E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0995" y="62352"/>
              <a:ext cx="6028697" cy="6795648"/>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eform: Shape 44">
              <a:extLst>
                <a:ext uri="{FF2B5EF4-FFF2-40B4-BE49-F238E27FC236}">
                  <a16:creationId xmlns:a16="http://schemas.microsoft.com/office/drawing/2014/main" id="{FBB8E8B8-1900-4326-8858-F375F5D8A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3721" y="81632"/>
              <a:ext cx="6025971" cy="6776368"/>
            </a:xfrm>
            <a:custGeom>
              <a:avLst/>
              <a:gdLst>
                <a:gd name="connsiteX0" fmla="*/ 6025971 w 6025971"/>
                <a:gd name="connsiteY0" fmla="*/ 5825635 h 6797829"/>
                <a:gd name="connsiteX1" fmla="*/ 6025971 w 6025971"/>
                <a:gd name="connsiteY1" fmla="*/ 6723285 h 6797829"/>
                <a:gd name="connsiteX2" fmla="*/ 5929386 w 6025971"/>
                <a:gd name="connsiteY2" fmla="*/ 6797829 h 6797829"/>
                <a:gd name="connsiteX3" fmla="*/ 4560411 w 6025971"/>
                <a:gd name="connsiteY3" fmla="*/ 6797829 h 6797829"/>
                <a:gd name="connsiteX4" fmla="*/ 4597731 w 6025971"/>
                <a:gd name="connsiteY4" fmla="*/ 6785305 h 6797829"/>
                <a:gd name="connsiteX5" fmla="*/ 5736707 w 6025971"/>
                <a:gd name="connsiteY5" fmla="*/ 6050108 h 6797829"/>
                <a:gd name="connsiteX6" fmla="*/ 5960301 w 6025971"/>
                <a:gd name="connsiteY6" fmla="*/ 5876738 h 6797829"/>
                <a:gd name="connsiteX7" fmla="*/ 4493599 w 6025971"/>
                <a:gd name="connsiteY7" fmla="*/ 0 h 6797829"/>
                <a:gd name="connsiteX8" fmla="*/ 5981837 w 6025971"/>
                <a:gd name="connsiteY8" fmla="*/ 314220 h 6797829"/>
                <a:gd name="connsiteX9" fmla="*/ 6025971 w 6025971"/>
                <a:gd name="connsiteY9" fmla="*/ 336254 h 6797829"/>
                <a:gd name="connsiteX10" fmla="*/ 6025971 w 6025971"/>
                <a:gd name="connsiteY10" fmla="*/ 1157325 h 6797829"/>
                <a:gd name="connsiteX11" fmla="*/ 5925889 w 6025971"/>
                <a:gd name="connsiteY11" fmla="*/ 1088522 h 6797829"/>
                <a:gd name="connsiteX12" fmla="*/ 5682227 w 6025971"/>
                <a:gd name="connsiteY12" fmla="*/ 957939 h 6797829"/>
                <a:gd name="connsiteX13" fmla="*/ 4493032 w 6025971"/>
                <a:gd name="connsiteY13" fmla="*/ 709658 h 6797829"/>
                <a:gd name="connsiteX14" fmla="*/ 3104646 w 6025971"/>
                <a:gd name="connsiteY14" fmla="*/ 976666 h 6797829"/>
                <a:gd name="connsiteX15" fmla="*/ 1871612 w 6025971"/>
                <a:gd name="connsiteY15" fmla="*/ 1710017 h 6797829"/>
                <a:gd name="connsiteX16" fmla="*/ 1018661 w 6025971"/>
                <a:gd name="connsiteY16" fmla="*/ 2767694 h 6797829"/>
                <a:gd name="connsiteX17" fmla="*/ 709374 w 6025971"/>
                <a:gd name="connsiteY17" fmla="*/ 3998599 h 6797829"/>
                <a:gd name="connsiteX18" fmla="*/ 1221258 w 6025971"/>
                <a:gd name="connsiteY18" fmla="*/ 5141684 h 6797829"/>
                <a:gd name="connsiteX19" fmla="*/ 1479187 w 6025971"/>
                <a:gd name="connsiteY19" fmla="*/ 5504459 h 6797829"/>
                <a:gd name="connsiteX20" fmla="*/ 3021272 w 6025971"/>
                <a:gd name="connsiteY20" fmla="*/ 6793670 h 6797829"/>
                <a:gd name="connsiteX21" fmla="*/ 3035805 w 6025971"/>
                <a:gd name="connsiteY21" fmla="*/ 6797829 h 6797829"/>
                <a:gd name="connsiteX22" fmla="*/ 1656512 w 6025971"/>
                <a:gd name="connsiteY22" fmla="*/ 6797829 h 6797829"/>
                <a:gd name="connsiteX23" fmla="*/ 1630254 w 6025971"/>
                <a:gd name="connsiteY23" fmla="*/ 6775222 h 6797829"/>
                <a:gd name="connsiteX24" fmla="*/ 892250 w 6025971"/>
                <a:gd name="connsiteY24" fmla="*/ 5902700 h 6797829"/>
                <a:gd name="connsiteX25" fmla="*/ 0 w 6025971"/>
                <a:gd name="connsiteY25" fmla="*/ 3998599 h 6797829"/>
                <a:gd name="connsiteX26" fmla="*/ 4493032 w 6025971"/>
                <a:gd name="connsiteY26"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25971" h="6797829">
                  <a:moveTo>
                    <a:pt x="6025971" y="5825635"/>
                  </a:moveTo>
                  <a:lnTo>
                    <a:pt x="6025971" y="6723285"/>
                  </a:lnTo>
                  <a:lnTo>
                    <a:pt x="5929386" y="6797829"/>
                  </a:lnTo>
                  <a:lnTo>
                    <a:pt x="4560411" y="6797829"/>
                  </a:lnTo>
                  <a:lnTo>
                    <a:pt x="4597731" y="6785305"/>
                  </a:lnTo>
                  <a:cubicBezTo>
                    <a:pt x="4964953" y="6637825"/>
                    <a:pt x="5315251" y="6379435"/>
                    <a:pt x="5736707" y="6050108"/>
                  </a:cubicBezTo>
                  <a:cubicBezTo>
                    <a:pt x="5812043" y="5991230"/>
                    <a:pt x="5887377" y="5933488"/>
                    <a:pt x="5960301" y="5876738"/>
                  </a:cubicBezTo>
                  <a:close/>
                  <a:moveTo>
                    <a:pt x="4493599" y="0"/>
                  </a:moveTo>
                  <a:cubicBezTo>
                    <a:pt x="5048011" y="0"/>
                    <a:pt x="5546284" y="111886"/>
                    <a:pt x="5981837" y="314220"/>
                  </a:cubicBezTo>
                  <a:lnTo>
                    <a:pt x="6025971" y="336254"/>
                  </a:lnTo>
                  <a:lnTo>
                    <a:pt x="6025971" y="1157325"/>
                  </a:lnTo>
                  <a:lnTo>
                    <a:pt x="5925889" y="1088522"/>
                  </a:lnTo>
                  <a:cubicBezTo>
                    <a:pt x="5847314" y="1040649"/>
                    <a:pt x="5765982" y="997036"/>
                    <a:pt x="5682227" y="957939"/>
                  </a:cubicBezTo>
                  <a:cubicBezTo>
                    <a:pt x="5327823" y="793222"/>
                    <a:pt x="4927595" y="709658"/>
                    <a:pt x="4493032" y="709658"/>
                  </a:cubicBezTo>
                  <a:cubicBezTo>
                    <a:pt x="4031940" y="709658"/>
                    <a:pt x="3564888" y="799465"/>
                    <a:pt x="3104646" y="976666"/>
                  </a:cubicBezTo>
                  <a:cubicBezTo>
                    <a:pt x="2655243" y="1149867"/>
                    <a:pt x="2238358" y="1397822"/>
                    <a:pt x="1871612" y="1710017"/>
                  </a:cubicBezTo>
                  <a:cubicBezTo>
                    <a:pt x="1506427" y="2022852"/>
                    <a:pt x="1219414" y="2378815"/>
                    <a:pt x="1018661" y="2767694"/>
                  </a:cubicBezTo>
                  <a:cubicBezTo>
                    <a:pt x="813368" y="3165227"/>
                    <a:pt x="709374" y="3579358"/>
                    <a:pt x="709374" y="3998599"/>
                  </a:cubicBezTo>
                  <a:cubicBezTo>
                    <a:pt x="709374" y="4421103"/>
                    <a:pt x="875510" y="4667680"/>
                    <a:pt x="1221258" y="5141684"/>
                  </a:cubicBezTo>
                  <a:cubicBezTo>
                    <a:pt x="1304681" y="5256035"/>
                    <a:pt x="1390941" y="5374217"/>
                    <a:pt x="1479187" y="5504459"/>
                  </a:cubicBezTo>
                  <a:cubicBezTo>
                    <a:pt x="1942790" y="6187719"/>
                    <a:pt x="2430063" y="6601673"/>
                    <a:pt x="3021272" y="6793670"/>
                  </a:cubicBezTo>
                  <a:lnTo>
                    <a:pt x="3035805"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lide1">
            <a:extLst>
              <a:ext uri="{FF2B5EF4-FFF2-40B4-BE49-F238E27FC236}">
                <a16:creationId xmlns:a16="http://schemas.microsoft.com/office/drawing/2014/main" id="{24884B38-4BA4-40B2-8EE4-DD19047A8591}"/>
              </a:ext>
            </a:extLst>
          </p:cNvPr>
          <p:cNvSpPr>
            <a:spLocks noGrp="1"/>
          </p:cNvSpPr>
          <p:nvPr>
            <p:ph type="ctrTitle"/>
          </p:nvPr>
        </p:nvSpPr>
        <p:spPr>
          <a:xfrm>
            <a:off x="804672" y="1055098"/>
            <a:ext cx="5760719" cy="4747805"/>
          </a:xfrm>
        </p:spPr>
        <p:txBody>
          <a:bodyPr anchor="ctr">
            <a:normAutofit/>
          </a:bodyPr>
          <a:lstStyle/>
          <a:p>
            <a:r>
              <a:rPr lang="en-US" sz="4000" dirty="0">
                <a:solidFill>
                  <a:schemeClr val="tx2"/>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Spotify Data Analysis</a:t>
            </a:r>
            <a:br>
              <a:rPr lang="en-US" sz="4000" dirty="0">
                <a:solidFill>
                  <a:schemeClr val="tx2"/>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br>
            <a:br>
              <a:rPr lang="en-US" sz="4000" dirty="0">
                <a:solidFill>
                  <a:schemeClr val="tx2"/>
                </a:solidFill>
                <a:hlinkClick r:id="rId5">
                  <a:extLst>
                    <a:ext uri="{A12FA001-AC4F-418D-AE19-62706E023703}">
                      <ahyp:hlinkClr xmlns:ahyp="http://schemas.microsoft.com/office/drawing/2018/hyperlinkcolor" val="tx"/>
                    </a:ext>
                  </a:extLst>
                </a:hlinkClick>
              </a:rPr>
            </a:br>
            <a:r>
              <a:rPr lang="en-US" sz="4000" dirty="0">
                <a:solidFill>
                  <a:schemeClr val="tx2"/>
                </a:solidFill>
                <a:hlinkClick r:id="rId5">
                  <a:extLst>
                    <a:ext uri="{A12FA001-AC4F-418D-AE19-62706E023703}">
                      <ahyp:hlinkClr xmlns:ahyp="http://schemas.microsoft.com/office/drawing/2018/hyperlinkcolor" val="tx"/>
                    </a:ext>
                  </a:extLst>
                </a:hlinkClick>
              </a:rPr>
              <a:t>By: Puddin In The Work</a:t>
            </a:r>
            <a:endParaRPr lang="en-us" sz="4000" dirty="0">
              <a:solidFill>
                <a:schemeClr val="tx2"/>
              </a:solidFill>
              <a:hlinkClick r:id="rId5">
                <a:extLst>
                  <a:ext uri="{A12FA001-AC4F-418D-AE19-62706E023703}">
                    <ahyp:hlinkClr xmlns:ahyp="http://schemas.microsoft.com/office/drawing/2018/hyperlinkcolor" val="tx"/>
                  </a:ext>
                </a:extLst>
              </a:hlinkClick>
            </a:endParaRPr>
          </a:p>
        </p:txBody>
      </p:sp>
      <p:sp>
        <p:nvSpPr>
          <p:cNvPr id="3" name="slide1">
            <a:extLst>
              <a:ext uri="{FF2B5EF4-FFF2-40B4-BE49-F238E27FC236}">
                <a16:creationId xmlns:a16="http://schemas.microsoft.com/office/drawing/2014/main" id="{C8BC5269-8EDF-43F4-8C14-C53B32FE880F}"/>
              </a:ext>
            </a:extLst>
          </p:cNvPr>
          <p:cNvSpPr>
            <a:spLocks noGrp="1"/>
          </p:cNvSpPr>
          <p:nvPr>
            <p:ph type="subTitle" idx="1"/>
          </p:nvPr>
        </p:nvSpPr>
        <p:spPr>
          <a:xfrm>
            <a:off x="8342357" y="1638300"/>
            <a:ext cx="3330531" cy="3581400"/>
          </a:xfrm>
        </p:spPr>
        <p:txBody>
          <a:bodyPr anchor="ctr">
            <a:normAutofit/>
          </a:bodyPr>
          <a:lstStyle/>
          <a:p>
            <a:pPr algn="l"/>
            <a:r>
              <a:rPr lang="en-US" sz="2400" dirty="0">
                <a:solidFill>
                  <a:schemeClr val="tx2"/>
                </a:solidFill>
                <a:hlinkClick r:id="rId5">
                  <a:extLst>
                    <a:ext uri="{A12FA001-AC4F-418D-AE19-62706E023703}">
                      <ahyp:hlinkClr xmlns:ahyp="http://schemas.microsoft.com/office/drawing/2018/hyperlinkcolor" val="tx"/>
                    </a:ext>
                  </a:extLst>
                </a:hlinkClick>
              </a:rPr>
              <a:t>“Music is the shorthand of emotion” Leo Tolstoy</a:t>
            </a:r>
            <a:endParaRPr lang="en-US" dirty="0">
              <a:solidFill>
                <a:schemeClr val="tx2"/>
              </a:solidFill>
            </a:endParaRPr>
          </a:p>
        </p:txBody>
      </p:sp>
      <p:pic>
        <p:nvPicPr>
          <p:cNvPr id="65" name="Recorded Sound">
            <a:hlinkClick r:id="" action="ppaction://media"/>
            <a:extLst>
              <a:ext uri="{FF2B5EF4-FFF2-40B4-BE49-F238E27FC236}">
                <a16:creationId xmlns:a16="http://schemas.microsoft.com/office/drawing/2014/main" id="{644953CC-9963-8F2F-EE95-47781C6723D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10457" y="6367574"/>
            <a:ext cx="406400" cy="406400"/>
          </a:xfrm>
          <a:prstGeom prst="rect">
            <a:avLst/>
          </a:prstGeom>
        </p:spPr>
      </p:pic>
    </p:spTree>
    <p:extLst>
      <p:ext uri="{BB962C8B-B14F-4D97-AF65-F5344CB8AC3E}">
        <p14:creationId xmlns:p14="http://schemas.microsoft.com/office/powerpoint/2010/main" val="95992585"/>
      </p:ext>
    </p:extLst>
  </p:cSld>
  <p:clrMapOvr>
    <a:masterClrMapping/>
  </p:clrMapOvr>
  <mc:AlternateContent xmlns:mc="http://schemas.openxmlformats.org/markup-compatibility/2006">
    <mc:Choice xmlns:p14="http://schemas.microsoft.com/office/powerpoint/2010/main" Requires="p14">
      <p:transition spd="slow" p14:dur="2000" advTm="50130"/>
    </mc:Choice>
    <mc:Fallback>
      <p:transition spd="slow" advTm="5013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337" fill="hold"/>
                                        <p:tgtEl>
                                          <p:spTgt spid="6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slide2" descr="Key &amp;amp; Mode by Streams &amp;amp; Average Positivity Rating 2020-2023">
            <a:extLst>
              <a:ext uri="{FF2B5EF4-FFF2-40B4-BE49-F238E27FC236}">
                <a16:creationId xmlns:a16="http://schemas.microsoft.com/office/drawing/2014/main" id="{DEBD3C73-E256-4B50-90D5-040DF51772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467" y="1247986"/>
            <a:ext cx="10905066" cy="4362026"/>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0C35984-AB3C-59B5-A29C-B6DF83C57AED}"/>
              </a:ext>
            </a:extLst>
          </p:cNvPr>
          <p:cNvSpPr txBox="1"/>
          <p:nvPr/>
        </p:nvSpPr>
        <p:spPr>
          <a:xfrm>
            <a:off x="1097280" y="5972396"/>
            <a:ext cx="9997440" cy="523220"/>
          </a:xfrm>
          <a:prstGeom prst="rect">
            <a:avLst/>
          </a:prstGeom>
          <a:noFill/>
        </p:spPr>
        <p:txBody>
          <a:bodyPr wrap="square" rtlCol="0">
            <a:spAutoFit/>
          </a:bodyPr>
          <a:lstStyle/>
          <a:p>
            <a:r>
              <a:rPr lang="en-US" sz="1400" dirty="0"/>
              <a:t>Streams for each Mode are broken down by Key. The color shows the average of the Positivity rating. The data is filtered by Release Year, which ranges from 2020 to 2023. The view is filtered on Key, which excludes any empty values.</a:t>
            </a:r>
          </a:p>
        </p:txBody>
      </p:sp>
      <p:pic>
        <p:nvPicPr>
          <p:cNvPr id="25" name="Recorded Sound">
            <a:hlinkClick r:id="" action="ppaction://media"/>
            <a:extLst>
              <a:ext uri="{FF2B5EF4-FFF2-40B4-BE49-F238E27FC236}">
                <a16:creationId xmlns:a16="http://schemas.microsoft.com/office/drawing/2014/main" id="{8D0F3D74-6349-A6C7-5C2B-6D820D0A06B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42240" y="6249943"/>
            <a:ext cx="406400" cy="406400"/>
          </a:xfrm>
          <a:prstGeom prst="rect">
            <a:avLst/>
          </a:prstGeom>
        </p:spPr>
      </p:pic>
    </p:spTree>
    <p:extLst>
      <p:ext uri="{BB962C8B-B14F-4D97-AF65-F5344CB8AC3E}">
        <p14:creationId xmlns:p14="http://schemas.microsoft.com/office/powerpoint/2010/main" val="9599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515"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1" name="Freeform: Shape 10">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slide3" descr="Key &amp;amp; Mode by Streams &amp;amp; Average Track Energy Rating 2020-2023">
            <a:extLst>
              <a:ext uri="{FF2B5EF4-FFF2-40B4-BE49-F238E27FC236}">
                <a16:creationId xmlns:a16="http://schemas.microsoft.com/office/drawing/2014/main" id="{755BAF81-8EEB-4FE4-BBA3-B8F6AB8376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467" y="1098042"/>
            <a:ext cx="10905066" cy="4661914"/>
          </a:xfrm>
          <a:prstGeom prst="rect">
            <a:avLst/>
          </a:prstGeom>
          <a:ln>
            <a:noFill/>
          </a:ln>
        </p:spPr>
      </p:pic>
      <p:sp>
        <p:nvSpPr>
          <p:cNvPr id="6" name="TextBox 5">
            <a:extLst>
              <a:ext uri="{FF2B5EF4-FFF2-40B4-BE49-F238E27FC236}">
                <a16:creationId xmlns:a16="http://schemas.microsoft.com/office/drawing/2014/main" id="{AC648A5A-0047-611B-957D-96A7FF4C743F}"/>
              </a:ext>
            </a:extLst>
          </p:cNvPr>
          <p:cNvSpPr txBox="1"/>
          <p:nvPr/>
        </p:nvSpPr>
        <p:spPr>
          <a:xfrm>
            <a:off x="1244284" y="6068751"/>
            <a:ext cx="9397700" cy="523220"/>
          </a:xfrm>
          <a:prstGeom prst="rect">
            <a:avLst/>
          </a:prstGeom>
          <a:noFill/>
        </p:spPr>
        <p:txBody>
          <a:bodyPr wrap="square" rtlCol="0">
            <a:spAutoFit/>
          </a:bodyPr>
          <a:lstStyle/>
          <a:p>
            <a:r>
              <a:rPr lang="en-US" sz="1400" dirty="0"/>
              <a:t>Streams for each Mode are broken down by Key. The color shows the average of the Energy rating. The data is filtered on Release Year, which ranges from 2020 to 2023. The view is filtered on Key, which excludes any empty values.</a:t>
            </a:r>
          </a:p>
        </p:txBody>
      </p:sp>
      <p:pic>
        <p:nvPicPr>
          <p:cNvPr id="17" name="Recorded Sound">
            <a:hlinkClick r:id="" action="ppaction://media"/>
            <a:extLst>
              <a:ext uri="{FF2B5EF4-FFF2-40B4-BE49-F238E27FC236}">
                <a16:creationId xmlns:a16="http://schemas.microsoft.com/office/drawing/2014/main" id="{1A864103-2B61-D21A-427F-609AE23D862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6166" y="6333724"/>
            <a:ext cx="406400" cy="406400"/>
          </a:xfrm>
          <a:prstGeom prst="rect">
            <a:avLst/>
          </a:prstGeom>
        </p:spPr>
      </p:pic>
    </p:spTree>
    <p:extLst>
      <p:ext uri="{BB962C8B-B14F-4D97-AF65-F5344CB8AC3E}">
        <p14:creationId xmlns:p14="http://schemas.microsoft.com/office/powerpoint/2010/main" val="9599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942"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Isosceles Triangle 3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slide4" descr="Key &amp;amp; Mode by Streams &amp;amp; Average Danceability Rating 2020-2023">
            <a:extLst>
              <a:ext uri="{FF2B5EF4-FFF2-40B4-BE49-F238E27FC236}">
                <a16:creationId xmlns:a16="http://schemas.microsoft.com/office/drawing/2014/main" id="{960EF272-218F-4C1C-8732-25C8D5E7A5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467" y="920834"/>
            <a:ext cx="10905066" cy="5016331"/>
          </a:xfrm>
          <a:prstGeom prst="rect">
            <a:avLst/>
          </a:prstGeom>
          <a:ln>
            <a:noFill/>
          </a:ln>
        </p:spPr>
      </p:pic>
      <p:sp>
        <p:nvSpPr>
          <p:cNvPr id="34" name="Isosceles Triangle 3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4F4C348-D352-B0C6-A55E-8FC8D3040691}"/>
              </a:ext>
            </a:extLst>
          </p:cNvPr>
          <p:cNvSpPr txBox="1"/>
          <p:nvPr/>
        </p:nvSpPr>
        <p:spPr>
          <a:xfrm>
            <a:off x="1322024" y="6191533"/>
            <a:ext cx="8890612" cy="523220"/>
          </a:xfrm>
          <a:prstGeom prst="rect">
            <a:avLst/>
          </a:prstGeom>
          <a:noFill/>
        </p:spPr>
        <p:txBody>
          <a:bodyPr wrap="square" rtlCol="0">
            <a:spAutoFit/>
          </a:bodyPr>
          <a:lstStyle/>
          <a:p>
            <a:r>
              <a:rPr lang="en-US" sz="1400" dirty="0"/>
              <a:t>Streams for each Mode are broken down by Key. The color shows the average of the Danceability rating. The data is filtered on Release Year, which ranges from 2020 to 2023. The view is filtered on Key, which excludes any empty values.</a:t>
            </a:r>
          </a:p>
        </p:txBody>
      </p:sp>
      <p:pic>
        <p:nvPicPr>
          <p:cNvPr id="7" name="Recorded Sound">
            <a:hlinkClick r:id="" action="ppaction://media"/>
            <a:extLst>
              <a:ext uri="{FF2B5EF4-FFF2-40B4-BE49-F238E27FC236}">
                <a16:creationId xmlns:a16="http://schemas.microsoft.com/office/drawing/2014/main" id="{F3A2F1BC-1CEE-4030-95F5-D7DA68A7D96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6706" y="6308353"/>
            <a:ext cx="406400" cy="406400"/>
          </a:xfrm>
          <a:prstGeom prst="rect">
            <a:avLst/>
          </a:prstGeom>
        </p:spPr>
      </p:pic>
    </p:spTree>
    <p:extLst>
      <p:ext uri="{BB962C8B-B14F-4D97-AF65-F5344CB8AC3E}">
        <p14:creationId xmlns:p14="http://schemas.microsoft.com/office/powerpoint/2010/main" val="9599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1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3" name="Freeform: Shape 1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lide5" descr="Key &amp;amp; Mode by Release Year from 2020-2023">
            <a:extLst>
              <a:ext uri="{FF2B5EF4-FFF2-40B4-BE49-F238E27FC236}">
                <a16:creationId xmlns:a16="http://schemas.microsoft.com/office/drawing/2014/main" id="{683555B7-B542-45D7-B5FB-FF5BA98678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312" y="643467"/>
            <a:ext cx="10083375" cy="5571065"/>
          </a:xfrm>
          <a:prstGeom prst="rect">
            <a:avLst/>
          </a:prstGeom>
          <a:ln>
            <a:noFill/>
          </a:ln>
        </p:spPr>
      </p:pic>
      <p:sp>
        <p:nvSpPr>
          <p:cNvPr id="2" name="TextBox 1">
            <a:extLst>
              <a:ext uri="{FF2B5EF4-FFF2-40B4-BE49-F238E27FC236}">
                <a16:creationId xmlns:a16="http://schemas.microsoft.com/office/drawing/2014/main" id="{52C5CA75-C3FA-2B0E-A2A2-6FF542B32462}"/>
              </a:ext>
            </a:extLst>
          </p:cNvPr>
          <p:cNvSpPr txBox="1"/>
          <p:nvPr/>
        </p:nvSpPr>
        <p:spPr>
          <a:xfrm>
            <a:off x="1343436" y="6214532"/>
            <a:ext cx="9666713" cy="523220"/>
          </a:xfrm>
          <a:prstGeom prst="rect">
            <a:avLst/>
          </a:prstGeom>
          <a:noFill/>
        </p:spPr>
        <p:txBody>
          <a:bodyPr wrap="square" rtlCol="0">
            <a:spAutoFit/>
          </a:bodyPr>
          <a:lstStyle/>
          <a:p>
            <a:r>
              <a:rPr lang="en-US" sz="1400" dirty="0"/>
              <a:t>Released Year for each Key is broken down by Mode. The view is filtered on Key and Release Year. The Key filter excludes any empty values. The Release Year filter ranges from 2020 to 2023.</a:t>
            </a:r>
          </a:p>
        </p:txBody>
      </p:sp>
      <p:pic>
        <p:nvPicPr>
          <p:cNvPr id="6" name="Recorded Sound">
            <a:hlinkClick r:id="" action="ppaction://media"/>
            <a:extLst>
              <a:ext uri="{FF2B5EF4-FFF2-40B4-BE49-F238E27FC236}">
                <a16:creationId xmlns:a16="http://schemas.microsoft.com/office/drawing/2014/main" id="{EC0CD823-B019-A22C-7D73-E6A1881F2E5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6504266"/>
            <a:ext cx="406400" cy="406400"/>
          </a:xfrm>
          <a:prstGeom prst="rect">
            <a:avLst/>
          </a:prstGeom>
        </p:spPr>
      </p:pic>
    </p:spTree>
    <p:extLst>
      <p:ext uri="{BB962C8B-B14F-4D97-AF65-F5344CB8AC3E}">
        <p14:creationId xmlns:p14="http://schemas.microsoft.com/office/powerpoint/2010/main" val="9599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48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slide6" descr="Popularity in Streaming Platform Charts by Key &amp;amp; Mode for 2020-2023">
            <a:extLst>
              <a:ext uri="{FF2B5EF4-FFF2-40B4-BE49-F238E27FC236}">
                <a16:creationId xmlns:a16="http://schemas.microsoft.com/office/drawing/2014/main" id="{5D8405DB-32F3-4F04-98D0-0E9E9A8489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394" y="400401"/>
            <a:ext cx="10129211" cy="5571065"/>
          </a:xfrm>
          <a:prstGeom prst="rect">
            <a:avLst/>
          </a:prstGeom>
          <a:ln>
            <a:noFill/>
          </a:ln>
        </p:spPr>
      </p:pic>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631813A-DCFE-8B56-B151-111ED24206E5}"/>
              </a:ext>
            </a:extLst>
          </p:cNvPr>
          <p:cNvSpPr txBox="1"/>
          <p:nvPr/>
        </p:nvSpPr>
        <p:spPr>
          <a:xfrm>
            <a:off x="1255923" y="6104941"/>
            <a:ext cx="9904682" cy="738664"/>
          </a:xfrm>
          <a:prstGeom prst="rect">
            <a:avLst/>
          </a:prstGeom>
          <a:noFill/>
        </p:spPr>
        <p:txBody>
          <a:bodyPr wrap="square" rtlCol="0">
            <a:spAutoFit/>
          </a:bodyPr>
          <a:lstStyle/>
          <a:p>
            <a:r>
              <a:rPr lang="en-US" sz="1400" dirty="0"/>
              <a:t>Rating In Apple Charts, Deezer Charts,  Shazam Charts, and in Spotify are a total accumulation of streams. Each mode is broken down by Key. The data is filtered on Released Year, which ranges from 2020 to 2023. The view is filtered on Key, which excludes any empty values.</a:t>
            </a:r>
          </a:p>
        </p:txBody>
      </p:sp>
      <p:pic>
        <p:nvPicPr>
          <p:cNvPr id="7" name="Recorded Sound">
            <a:hlinkClick r:id="" action="ppaction://media"/>
            <a:extLst>
              <a:ext uri="{FF2B5EF4-FFF2-40B4-BE49-F238E27FC236}">
                <a16:creationId xmlns:a16="http://schemas.microsoft.com/office/drawing/2014/main" id="{987F3380-D1CF-0FF6-3909-5B9AAEF9320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9119" y="6283550"/>
            <a:ext cx="406400" cy="406400"/>
          </a:xfrm>
          <a:prstGeom prst="rect">
            <a:avLst/>
          </a:prstGeom>
        </p:spPr>
      </p:pic>
    </p:spTree>
    <p:extLst>
      <p:ext uri="{BB962C8B-B14F-4D97-AF65-F5344CB8AC3E}">
        <p14:creationId xmlns:p14="http://schemas.microsoft.com/office/powerpoint/2010/main" val="9599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5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169</TotalTime>
  <Words>398</Words>
  <Application>Microsoft Office PowerPoint</Application>
  <PresentationFormat>Widescreen</PresentationFormat>
  <Paragraphs>10</Paragraphs>
  <Slides>6</Slides>
  <Notes>2</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Aptos</vt:lpstr>
      <vt:lpstr>Arial</vt:lpstr>
      <vt:lpstr>Calibri</vt:lpstr>
      <vt:lpstr>Calibri Light</vt:lpstr>
      <vt:lpstr>Times New Roman</vt:lpstr>
      <vt:lpstr>Office Theme</vt:lpstr>
      <vt:lpstr>Spotify Data Analysis  By: Puddin In The Work</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Spotify Data Analysis  By: Puddin In The Work</dc:title>
  <dc:creator/>
  <cp:lastModifiedBy>Jasmine Campos</cp:lastModifiedBy>
  <cp:revision>1</cp:revision>
  <dcterms:created xsi:type="dcterms:W3CDTF">2024-03-30T02:37:58Z</dcterms:created>
  <dcterms:modified xsi:type="dcterms:W3CDTF">2024-03-30T05:27:27Z</dcterms:modified>
</cp:coreProperties>
</file>